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422" r:id="rId4"/>
    <p:sldId id="423" r:id="rId5"/>
    <p:sldId id="424" r:id="rId6"/>
    <p:sldId id="428" r:id="rId7"/>
    <p:sldId id="427" r:id="rId8"/>
    <p:sldId id="432" r:id="rId9"/>
    <p:sldId id="457" r:id="rId10"/>
    <p:sldId id="435" r:id="rId11"/>
    <p:sldId id="454" r:id="rId12"/>
    <p:sldId id="441" r:id="rId13"/>
    <p:sldId id="455" r:id="rId14"/>
    <p:sldId id="456" r:id="rId15"/>
    <p:sldId id="348" r:id="rId1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0000FF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89388" autoAdjust="0"/>
  </p:normalViewPr>
  <p:slideViewPr>
    <p:cSldViewPr>
      <p:cViewPr varScale="1">
        <p:scale>
          <a:sx n="77" d="100"/>
          <a:sy n="77" d="100"/>
        </p:scale>
        <p:origin x="162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7CFBE57-4B25-D0B6-48C0-5325FADBCAFB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2FF122-B620-28AF-B16F-2E829B33A85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7C9A686-31FD-7E03-95FA-18ACD13445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E4E70F3-2719-308E-AE6F-34EFC09C88C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5665383-6CC5-D6B8-7D29-5B4C80F37E3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49FB0E0A-C0B9-0645-FC34-42D76A8631C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8772341-12DA-3E49-97D9-42CBFEAB9CC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3D7FE3CF-7438-02B8-F0F6-FEB8FE7EFDE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D503FD57-560B-5087-85AE-C8F7E3E8062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E18F0E7-EEB1-AF3B-3CD8-E8E501A71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A85AD80-C347-73F0-2C0B-0A36997E2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70BB3-166E-4306-BB8F-F1F194AB18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49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F32E98C-7929-7AAF-77C3-A161DED6A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FCEE5A2-BD39-76E1-BD62-CE76BB980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4425C62-832B-6CB6-1046-9BF8ED344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68983-5E4B-42D6-B9D7-6B3CE0AB83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030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B6D9CED-4357-9496-BED6-9B5AF369F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18C7669-27D9-9E1C-20FF-C8ED514D0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A588263-3A75-D090-163E-727F27205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1E9AD-250E-448E-965D-8856FAA1D4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463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D0C1395-428E-47D8-6781-06F1FCEFA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6447865-CC81-536B-0578-489A1527A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E16BBCA-AF58-6F7D-9210-F56FF9285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837CB-D4EF-4F37-B5F0-3977447D25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77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08525D-1B6D-07A3-D571-B5B93E2C1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F0075AF-1AD4-962F-A85F-BC6C97E12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FA7E022C-BB03-81DA-43D7-58DB5D1F4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E13C5-C931-46CE-99CA-6AA0AAB0A4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382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28943FD-E1AD-7AEF-49CA-C631AEAF1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6F17D94-E409-3117-ADDD-D4A5A746F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D687138-BC51-DFEB-8E98-89E448323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C8C46-1970-48AC-A755-9B3C446E84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077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AD2F43F-2C30-0E87-C36A-A4C9BADBDF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D6F7A3A-4061-23B1-8E76-7BB9E1076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C80AE62-4D39-D79E-6478-FCE5ACD7D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D50EF-C033-4501-B32B-428C7FD798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39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2D78D74-E0D3-3479-4769-51E4B58F2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521CFDB-4B0F-B4F5-A32A-A7BAF98D0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C064583-C81E-D974-D206-976B2F02D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3DBD3-FF30-4721-9948-15DF18103E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110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EF17C46-CB61-733B-C957-B979099BB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62C4CF9-481F-0591-8E95-73722E7F0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6F8721F-342E-6D75-F9A1-E410AC705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F6DE8-2B07-4699-AAD8-189EF32407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927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533ED06-CCA9-91F9-1F6F-2B40FEA09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771C8C2-9EEC-0265-1A5B-B42D32969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57A646C-861A-59AB-1F2C-ED6B67A5F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68EF8-DE4B-42F7-B64A-335E8319AE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15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84119D1-0DDD-8607-961C-D6270C275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9C6E2D5-F6D7-ACE8-3833-C9D3C1205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681AD30-61CB-D09D-3D9B-628878BE8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69EFC-AF70-4A19-8BE7-BD4B38E733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52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6ACD922-082A-7374-EF87-CD244D0B1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8EE23EA-5364-E6D1-C8B7-8F405F2CE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DC9C419-C1F6-4059-728F-408C1A75E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1124F-D503-435B-97ED-A11A2B284F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47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D5101B8-E7CA-6333-E040-060A5C633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91813D8-2346-F8BC-9D34-781B6582C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788C022-9EF2-2273-D6DD-324EEC1F4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C52A0-AF89-4CEE-B886-0806378E3A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924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C719847-DEC7-8301-95D8-9770C88AE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98F0397-A1B6-A72F-6C7A-05F644D5B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5C8D836-13AC-E9E3-0680-1AFD5C885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660FD-734A-4694-8CDC-176291E9AF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8B6DC7C-824C-BBE4-324D-1AB447128D02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0595" name="Freeform 3">
              <a:extLst>
                <a:ext uri="{FF2B5EF4-FFF2-40B4-BE49-F238E27FC236}">
                  <a16:creationId xmlns:a16="http://schemas.microsoft.com/office/drawing/2014/main" id="{74FF5062-5158-96D1-6FEE-04A0675ACA3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10596" name="Freeform 4">
              <a:extLst>
                <a:ext uri="{FF2B5EF4-FFF2-40B4-BE49-F238E27FC236}">
                  <a16:creationId xmlns:a16="http://schemas.microsoft.com/office/drawing/2014/main" id="{8E415089-2596-7E11-B8F2-570099CCFA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10597" name="Freeform 5">
              <a:extLst>
                <a:ext uri="{FF2B5EF4-FFF2-40B4-BE49-F238E27FC236}">
                  <a16:creationId xmlns:a16="http://schemas.microsoft.com/office/drawing/2014/main" id="{DCD827C1-338C-8079-F832-5E6468EB5BF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10598" name="Freeform 6">
              <a:extLst>
                <a:ext uri="{FF2B5EF4-FFF2-40B4-BE49-F238E27FC236}">
                  <a16:creationId xmlns:a16="http://schemas.microsoft.com/office/drawing/2014/main" id="{638E824F-2F2B-A53B-D814-996DE673757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B72DDD5A-3EA9-398C-A702-EC7ECCD181E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BB4EFF2A-4D6E-D94E-E322-4A3FFEE6237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E6E8A0E9-2450-18A0-5AF7-1794F34AC35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10602" name="Rectangle 10">
            <a:extLst>
              <a:ext uri="{FF2B5EF4-FFF2-40B4-BE49-F238E27FC236}">
                <a16:creationId xmlns:a16="http://schemas.microsoft.com/office/drawing/2014/main" id="{7DCC08C5-FCCC-A621-A18C-0D759F0F4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10603" name="Rectangle 11">
            <a:extLst>
              <a:ext uri="{FF2B5EF4-FFF2-40B4-BE49-F238E27FC236}">
                <a16:creationId xmlns:a16="http://schemas.microsoft.com/office/drawing/2014/main" id="{C86E56A3-DF2C-390C-3D2F-B5C1A1D65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0604" name="Rectangle 12">
            <a:extLst>
              <a:ext uri="{FF2B5EF4-FFF2-40B4-BE49-F238E27FC236}">
                <a16:creationId xmlns:a16="http://schemas.microsoft.com/office/drawing/2014/main" id="{799E7FD9-E5CF-4796-83B8-CA3C18CDE8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605" name="Rectangle 13">
            <a:extLst>
              <a:ext uri="{FF2B5EF4-FFF2-40B4-BE49-F238E27FC236}">
                <a16:creationId xmlns:a16="http://schemas.microsoft.com/office/drawing/2014/main" id="{72DBAC2C-5433-D663-61E5-A82B8E1D4A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606" name="Rectangle 14">
            <a:extLst>
              <a:ext uri="{FF2B5EF4-FFF2-40B4-BE49-F238E27FC236}">
                <a16:creationId xmlns:a16="http://schemas.microsoft.com/office/drawing/2014/main" id="{1AF45CE8-082E-BD7E-F7CE-7E796A8D52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C6C5FD-0A6E-4A74-8443-6FD4371703D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9BA6414-0578-F880-54D8-693FCC6DF7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1655763"/>
          </a:xfrm>
        </p:spPr>
        <p:txBody>
          <a:bodyPr/>
          <a:lstStyle/>
          <a:p>
            <a:pPr eaLnBrk="1" hangingPunct="1"/>
            <a:r>
              <a:rPr lang="en-GB" altLang="cs-CZ" sz="3600" dirty="0">
                <a:effectLst/>
              </a:rPr>
              <a:t>26 June 2019 Brazil meteor cluster</a:t>
            </a:r>
            <a:endParaRPr lang="en-GB" altLang="cs-CZ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075" name="Rectangle 10">
            <a:extLst>
              <a:ext uri="{FF2B5EF4-FFF2-40B4-BE49-F238E27FC236}">
                <a16:creationId xmlns:a16="http://schemas.microsoft.com/office/drawing/2014/main" id="{F70A62A3-3348-8D69-40FB-AAA0812C5F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0975" y="5876925"/>
            <a:ext cx="8567738" cy="863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altLang="cs-CZ" sz="2000" dirty="0">
                <a:effectLst/>
              </a:rPr>
              <a:t>Pavel </a:t>
            </a:r>
            <a:r>
              <a:rPr lang="en-GB" altLang="cs-CZ" sz="2000" dirty="0" err="1">
                <a:effectLst/>
              </a:rPr>
              <a:t>Koten</a:t>
            </a:r>
            <a:r>
              <a:rPr lang="cs-CZ" altLang="cs-CZ" sz="2000" dirty="0">
                <a:effectLst/>
              </a:rPr>
              <a:t>, David Čapek</a:t>
            </a:r>
            <a:endParaRPr lang="en-GB" altLang="cs-CZ" sz="2000" baseline="30000" dirty="0">
              <a:effectLst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altLang="cs-CZ" sz="1400" dirty="0">
                <a:effectLst/>
              </a:rPr>
              <a:t>Department of Interplanetary Matter</a:t>
            </a:r>
            <a:r>
              <a:rPr lang="cs-CZ" altLang="cs-CZ" sz="1400" dirty="0">
                <a:effectLst/>
              </a:rPr>
              <a:t>, AI CAS, Ondřejov</a:t>
            </a:r>
            <a:endParaRPr lang="en-GB" altLang="cs-CZ" sz="1400" dirty="0">
              <a:effectLst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altLang="cs-CZ" sz="1400" dirty="0">
                <a:effectLst/>
              </a:rPr>
              <a:t>International Meteor Conference, </a:t>
            </a:r>
            <a:r>
              <a:rPr lang="cs-CZ" altLang="cs-CZ" sz="1400" dirty="0">
                <a:effectLst/>
              </a:rPr>
              <a:t>Kutná Hora,</a:t>
            </a:r>
            <a:r>
              <a:rPr lang="en-GB" altLang="cs-CZ" sz="1400" dirty="0">
                <a:effectLst/>
              </a:rPr>
              <a:t> 20</a:t>
            </a:r>
            <a:r>
              <a:rPr lang="cs-CZ" altLang="cs-CZ" sz="1400" dirty="0">
                <a:effectLst/>
              </a:rPr>
              <a:t>24</a:t>
            </a:r>
            <a:endParaRPr lang="en-GB" altLang="cs-CZ" sz="1400" dirty="0">
              <a:effectLst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7BB153-F8EB-A5DC-A02C-ED777B52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96752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D93E8-C988-100D-5448-6E399AA3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5266928" cy="1139825"/>
          </a:xfrm>
        </p:spPr>
        <p:txBody>
          <a:bodyPr/>
          <a:lstStyle/>
          <a:p>
            <a:pPr>
              <a:defRPr/>
            </a:pPr>
            <a:r>
              <a:rPr lang="en-GB" dirty="0"/>
              <a:t>Fragments displacement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2FD4C43-6B34-2EEC-9E33-9AB02A952B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 dirty="0"/>
              <a:t>in antisolar direction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/>
              <a:t>colour lines </a:t>
            </a:r>
            <a:r>
              <a:rPr lang="cs-CZ" sz="2400" dirty="0"/>
              <a:t>– </a:t>
            </a:r>
            <a:r>
              <a:rPr lang="en-GB" sz="2400" dirty="0"/>
              <a:t>zero ejection velocity, only solar</a:t>
            </a:r>
          </a:p>
          <a:p>
            <a:pPr marL="0" indent="0">
              <a:buNone/>
              <a:defRPr/>
            </a:pPr>
            <a:r>
              <a:rPr lang="en-GB" sz="2400" dirty="0"/>
              <a:t>radiation pressure (different age of </a:t>
            </a:r>
          </a:p>
          <a:p>
            <a:pPr marL="0" indent="0">
              <a:buNone/>
              <a:defRPr/>
            </a:pPr>
            <a:r>
              <a:rPr lang="en-GB" sz="2400" dirty="0"/>
              <a:t>the cluster)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/>
              <a:t>crosses – measured values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/>
              <a:t>solution #3 – approximately follows </a:t>
            </a:r>
          </a:p>
          <a:p>
            <a:pPr marL="0" indent="0">
              <a:buNone/>
              <a:defRPr/>
            </a:pPr>
            <a:r>
              <a:rPr lang="en-GB" sz="2400" dirty="0"/>
              <a:t>age of 24 hours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8AFAA0-E1EB-0998-F5F2-2E2B0CD22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2857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BEA43-2516-A295-1F9A-5AB698AB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 of cluster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text 5">
                <a:extLst>
                  <a:ext uri="{FF2B5EF4-FFF2-40B4-BE49-F238E27FC236}">
                    <a16:creationId xmlns:a16="http://schemas.microsoft.com/office/drawing/2014/main" id="{C6DC24DD-6263-53B2-B4D4-58F786823978}"/>
                  </a:ext>
                </a:extLst>
              </p:cNvPr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395535" y="1417638"/>
                <a:ext cx="8496945" cy="5954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Motion of meteoroids: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𝑒𝑗</m:t>
                          </m:r>
                        </m:sup>
                      </m:sSubSup>
                      <m:r>
                        <a:rPr lang="cs-CZ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,   </m:t>
                      </m:r>
                    </m:oMath>
                  </m:oMathPara>
                </a14:m>
                <a:endParaRPr lang="cs-CZ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=0,…,9</m:t>
                      </m:r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 … </a:t>
                </a:r>
                <a:r>
                  <a:rPr lang="en-US" sz="2400" dirty="0"/>
                  <a:t>time from ejection</a:t>
                </a:r>
                <a:endParaRPr lang="cs-CZ" sz="2400" dirty="0"/>
              </a:p>
              <a:p>
                <a:pPr marL="0" indent="0">
                  <a:buNone/>
                </a:pPr>
                <a:r>
                  <a:rPr lang="en-GB" sz="2400" dirty="0"/>
                  <a:t>v</a:t>
                </a:r>
                <a:r>
                  <a:rPr lang="cs-CZ" sz="2400" baseline="-25000" dirty="0"/>
                  <a:t>i</a:t>
                </a:r>
                <a:r>
                  <a:rPr lang="cs-CZ" sz="2400" dirty="0"/>
                  <a:t> …</a:t>
                </a:r>
                <a:r>
                  <a:rPr lang="en-GB" sz="2400" dirty="0"/>
                  <a:t> ejection</a:t>
                </a:r>
                <a:r>
                  <a:rPr lang="en-US" sz="2400" dirty="0"/>
                  <a:t> velocities</a:t>
                </a:r>
              </a:p>
              <a:p>
                <a:pPr marL="0" indent="0">
                  <a:buNone/>
                </a:pPr>
                <a:r>
                  <a:rPr lang="en-US" sz="2400" dirty="0"/>
                  <a:t>a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… SRP acceleration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r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… positions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Minimal value of total kinetic energy =&gt; age of cluster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#1 … 1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#2 … 1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#3 … 1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cs-CZ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Ejection velocities – only few 0.1 m/s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6" name="Zástupný text 5">
                <a:extLst>
                  <a:ext uri="{FF2B5EF4-FFF2-40B4-BE49-F238E27FC236}">
                    <a16:creationId xmlns:a16="http://schemas.microsoft.com/office/drawing/2014/main" id="{C6DC24DD-6263-53B2-B4D4-58F78682397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95535" y="1417638"/>
                <a:ext cx="8496945" cy="5954451"/>
              </a:xfrm>
              <a:prstGeom prst="rect">
                <a:avLst/>
              </a:prstGeom>
              <a:blipFill>
                <a:blip r:embed="rId2"/>
                <a:stretch>
                  <a:fillRect l="-1220" t="-820" r="-4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40D17594-866E-7C30-3191-A79EE3A41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70" y="1268760"/>
            <a:ext cx="4622210" cy="36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8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A0DAE-8BB1-5362-1FC8-7D798A39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Fragmentation scenario</a:t>
            </a:r>
            <a:r>
              <a:rPr lang="cs-CZ" dirty="0"/>
              <a:t>s</a:t>
            </a:r>
            <a:endParaRPr lang="en-GB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81241BE-64B1-32FB-F7C1-A63485DB6AD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Collision – catastrophic or erosive (</a:t>
            </a:r>
            <a:r>
              <a:rPr lang="en-GB" sz="2400" dirty="0" err="1"/>
              <a:t>Grün</a:t>
            </a:r>
            <a:r>
              <a:rPr lang="en-GB" sz="2400" dirty="0"/>
              <a:t> et al., 1985)</a:t>
            </a:r>
          </a:p>
          <a:p>
            <a:pPr marL="0" indent="0">
              <a:buNone/>
              <a:defRPr/>
            </a:pPr>
            <a:r>
              <a:rPr lang="en-GB" sz="2400" dirty="0"/>
              <a:t>target survived, small fragments separated =&gt; erosive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Rotational bursting (</a:t>
            </a:r>
            <a:r>
              <a:rPr lang="en-GB" sz="2400" dirty="0" err="1"/>
              <a:t>Čapek</a:t>
            </a:r>
            <a:r>
              <a:rPr lang="en-GB" sz="2400" dirty="0"/>
              <a:t>, 2014)</a:t>
            </a:r>
          </a:p>
          <a:p>
            <a:pPr marL="0" indent="0">
              <a:buNone/>
              <a:defRPr/>
            </a:pPr>
            <a:r>
              <a:rPr lang="en-GB" sz="2400" dirty="0"/>
              <a:t>rotation of meteoroids accelerate due to reflected sunlight, bursting limit – release of fragments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>
                <a:solidFill>
                  <a:srgbClr val="FF0000"/>
                </a:solidFill>
              </a:rPr>
              <a:t>Thermal stress</a:t>
            </a:r>
            <a:r>
              <a:rPr lang="en-GB" sz="2400" dirty="0"/>
              <a:t> </a:t>
            </a:r>
          </a:p>
          <a:p>
            <a:pPr marL="0" indent="0">
              <a:buNone/>
              <a:defRPr/>
            </a:pPr>
            <a:r>
              <a:rPr lang="en-GB" sz="2400" dirty="0"/>
              <a:t>variable flux of incoming energy – temperature variations</a:t>
            </a:r>
          </a:p>
          <a:p>
            <a:pPr marL="0" indent="0">
              <a:buNone/>
              <a:defRPr/>
            </a:pPr>
            <a:r>
              <a:rPr lang="en-GB" sz="2400" dirty="0"/>
              <a:t>can cause disintegration of the body or parts of it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1A6E4-4115-161F-270E-3BD64778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	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0F85684-008B-A63B-5E32-6929AE18D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96260"/>
              </p:ext>
            </p:extLst>
          </p:nvPr>
        </p:nvGraphicFramePr>
        <p:xfrm>
          <a:off x="899592" y="1397000"/>
          <a:ext cx="7272807" cy="524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50">
                  <a:extLst>
                    <a:ext uri="{9D8B030D-6E8A-4147-A177-3AD203B41FA5}">
                      <a16:colId xmlns:a16="http://schemas.microsoft.com/office/drawing/2014/main" val="1856970542"/>
                    </a:ext>
                  </a:extLst>
                </a:gridCol>
                <a:gridCol w="1290337">
                  <a:extLst>
                    <a:ext uri="{9D8B030D-6E8A-4147-A177-3AD203B41FA5}">
                      <a16:colId xmlns:a16="http://schemas.microsoft.com/office/drawing/2014/main" val="4244938986"/>
                    </a:ext>
                  </a:extLst>
                </a:gridCol>
                <a:gridCol w="1407640">
                  <a:extLst>
                    <a:ext uri="{9D8B030D-6E8A-4147-A177-3AD203B41FA5}">
                      <a16:colId xmlns:a16="http://schemas.microsoft.com/office/drawing/2014/main" val="2814550138"/>
                    </a:ext>
                  </a:extLst>
                </a:gridCol>
                <a:gridCol w="1407640">
                  <a:extLst>
                    <a:ext uri="{9D8B030D-6E8A-4147-A177-3AD203B41FA5}">
                      <a16:colId xmlns:a16="http://schemas.microsoft.com/office/drawing/2014/main" val="4287054278"/>
                    </a:ext>
                  </a:extLst>
                </a:gridCol>
                <a:gridCol w="1407640">
                  <a:extLst>
                    <a:ext uri="{9D8B030D-6E8A-4147-A177-3AD203B41FA5}">
                      <a16:colId xmlns:a16="http://schemas.microsoft.com/office/drawing/2014/main" val="1005908936"/>
                    </a:ext>
                  </a:extLst>
                </a:gridCol>
              </a:tblGrid>
              <a:tr h="7223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Scand.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Brazil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221060"/>
                  </a:ext>
                </a:extLst>
              </a:tr>
              <a:tr h="722334">
                <a:tc>
                  <a:txBody>
                    <a:bodyPr/>
                    <a:lstStyle/>
                    <a:p>
                      <a:r>
                        <a:rPr lang="en-GB" dirty="0"/>
                        <a:t>fragments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36985"/>
                  </a:ext>
                </a:extLst>
              </a:tr>
              <a:tr h="722334">
                <a:tc>
                  <a:txBody>
                    <a:bodyPr/>
                    <a:lstStyle/>
                    <a:p>
                      <a:r>
                        <a:rPr lang="en-GB" dirty="0"/>
                        <a:t>area [km</a:t>
                      </a:r>
                      <a:r>
                        <a:rPr lang="en-GB" baseline="30000" dirty="0"/>
                        <a:t>2</a:t>
                      </a:r>
                      <a:r>
                        <a:rPr lang="en-GB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11 500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36835"/>
                  </a:ext>
                </a:extLst>
              </a:tr>
              <a:tr h="722334">
                <a:tc>
                  <a:txBody>
                    <a:bodyPr/>
                    <a:lstStyle/>
                    <a:p>
                      <a:r>
                        <a:rPr lang="en-GB" dirty="0"/>
                        <a:t>mass 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950550"/>
                  </a:ext>
                </a:extLst>
              </a:tr>
              <a:tr h="722334">
                <a:tc>
                  <a:txBody>
                    <a:bodyPr/>
                    <a:lstStyle/>
                    <a:p>
                      <a:r>
                        <a:rPr lang="en-GB" dirty="0"/>
                        <a:t>age [days]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2.28 ±  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10.6 ± 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 4</a:t>
                      </a:r>
                    </a:p>
                    <a:p>
                      <a:r>
                        <a:rPr lang="en-GB" dirty="0"/>
                        <a:t>multiple?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84398"/>
                  </a:ext>
                </a:extLst>
              </a:tr>
              <a:tr h="722334">
                <a:tc>
                  <a:txBody>
                    <a:bodyPr/>
                    <a:lstStyle/>
                    <a:p>
                      <a:r>
                        <a:rPr lang="en-GB" dirty="0"/>
                        <a:t>ejection velocity</a:t>
                      </a:r>
                    </a:p>
                    <a:p>
                      <a:r>
                        <a:rPr lang="en-GB" dirty="0"/>
                        <a:t>[m/s]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0.13 – 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0.16 – 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 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578933"/>
                  </a:ext>
                </a:extLst>
              </a:tr>
              <a:tr h="722334">
                <a:tc>
                  <a:txBody>
                    <a:bodyPr/>
                    <a:lstStyle/>
                    <a:p>
                      <a:r>
                        <a:rPr lang="en-GB" dirty="0"/>
                        <a:t>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453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3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A0DAE-8BB1-5362-1FC8-7D798A39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Summary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81241BE-64B1-32FB-F7C1-A63485DB6AD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Single station data on meteor cluster can provide us with very realistic atmospheric trajectories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Different solutions provide similar results – age of the cluster, ejection velocities, kinetic energy =&gt; origin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Brazil cluster: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/>
              <a:t>Very compact – 350 km</a:t>
            </a:r>
            <a:r>
              <a:rPr lang="en-GB" sz="2400" baseline="30000" dirty="0"/>
              <a:t>2</a:t>
            </a:r>
            <a:r>
              <a:rPr lang="en-GB" sz="2400" dirty="0"/>
              <a:t>, 0.5 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/>
              <a:t>Very young – 1.1 day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/>
              <a:t>Extremely low ejection velocities &lt; 0.4 m/s</a:t>
            </a:r>
          </a:p>
        </p:txBody>
      </p:sp>
    </p:spTree>
    <p:extLst>
      <p:ext uri="{BB962C8B-B14F-4D97-AF65-F5344CB8AC3E}">
        <p14:creationId xmlns:p14="http://schemas.microsoft.com/office/powerpoint/2010/main" val="334072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9" name="Rectangle 7">
            <a:extLst>
              <a:ext uri="{FF2B5EF4-FFF2-40B4-BE49-F238E27FC236}">
                <a16:creationId xmlns:a16="http://schemas.microsoft.com/office/drawing/2014/main" id="{098DBE20-AD4F-EFBB-314F-9640DE3BC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41776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dirty="0"/>
              <a:t>Thank you for your attention!</a:t>
            </a:r>
          </a:p>
        </p:txBody>
      </p:sp>
      <p:sp>
        <p:nvSpPr>
          <p:cNvPr id="279561" name="Rectangle 9">
            <a:extLst>
              <a:ext uri="{FF2B5EF4-FFF2-40B4-BE49-F238E27FC236}">
                <a16:creationId xmlns:a16="http://schemas.microsoft.com/office/drawing/2014/main" id="{43EC9B55-CA0A-D2D3-D7E6-C6BD9D0B4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Acknowledgments</a:t>
            </a:r>
            <a:r>
              <a:rPr lang="en-US" dirty="0"/>
              <a:t>	</a:t>
            </a:r>
            <a:endParaRPr lang="cs-CZ" dirty="0"/>
          </a:p>
        </p:txBody>
      </p:sp>
      <p:sp>
        <p:nvSpPr>
          <p:cNvPr id="279562" name="Rectangle 10">
            <a:extLst>
              <a:ext uri="{FF2B5EF4-FFF2-40B4-BE49-F238E27FC236}">
                <a16:creationId xmlns:a16="http://schemas.microsoft.com/office/drawing/2014/main" id="{648303CF-B5A9-48FD-6281-246CD8AF7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1573"/>
            <a:ext cx="8147050" cy="406104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/>
              <a:t>Work is supported by the </a:t>
            </a:r>
            <a:r>
              <a:rPr lang="cs-CZ" sz="2400" dirty="0"/>
              <a:t>G</a:t>
            </a:r>
            <a:r>
              <a:rPr lang="en-GB" sz="2400" dirty="0"/>
              <a:t>AČR grant no. 20-10907S, and institutional project RVO:67985815</a:t>
            </a:r>
          </a:p>
          <a:p>
            <a:pPr eaLnBrk="1" hangingPunct="1">
              <a:defRPr/>
            </a:pPr>
            <a:r>
              <a:rPr lang="en-GB" sz="2400" dirty="0"/>
              <a:t>Many thanks to Edgar </a:t>
            </a:r>
            <a:r>
              <a:rPr lang="en-GB" sz="2400" dirty="0" err="1"/>
              <a:t>Merizio</a:t>
            </a:r>
            <a:r>
              <a:rPr lang="en-GB" sz="2400" dirty="0"/>
              <a:t> and Marcelo </a:t>
            </a:r>
            <a:r>
              <a:rPr lang="en-GB" sz="2400" dirty="0" err="1"/>
              <a:t>Zurita</a:t>
            </a:r>
            <a:r>
              <a:rPr lang="en-GB" sz="2400" dirty="0"/>
              <a:t> (both BRAMON) for sharing of the original data</a:t>
            </a:r>
          </a:p>
          <a:p>
            <a:pPr eaLnBrk="1" hangingPunct="1"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400" dirty="0"/>
              <a:t>We will be happy if you can share data on the meteor clusters even single station ones!</a:t>
            </a:r>
          </a:p>
          <a:p>
            <a:pPr eaLnBrk="1" hangingPunct="1"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7800" cy="1137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 anchorCtr="1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4400" b="0" strike="noStrike" spc="-1" dirty="0">
                <a:solidFill>
                  <a:srgbClr val="9FBFFF"/>
                </a:solidFill>
                <a:latin typeface="Arial"/>
              </a:rPr>
              <a:t>Meteor clusters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800" cy="470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FFFF"/>
              </a:buClr>
              <a:buSzPct val="75000"/>
              <a:buFont typeface="Wingdings" charset="2"/>
              <a:buChar char=""/>
            </a:pPr>
            <a:r>
              <a:rPr lang="en-GB" sz="2200" b="0" strike="noStrike" spc="-1" dirty="0">
                <a:solidFill>
                  <a:srgbClr val="FFFFFF"/>
                </a:solidFill>
                <a:latin typeface="Arial"/>
              </a:rPr>
              <a:t>Meteor clusters – </a:t>
            </a:r>
            <a:r>
              <a:rPr lang="en-GB" sz="2200" spc="-1" dirty="0">
                <a:solidFill>
                  <a:srgbClr val="FFFFFF"/>
                </a:solidFill>
                <a:latin typeface="Arial"/>
              </a:rPr>
              <a:t>fragmentation of meteoroids in </a:t>
            </a:r>
            <a:r>
              <a:rPr lang="en-GB" sz="2200" spc="-1">
                <a:solidFill>
                  <a:srgbClr val="FFFFFF"/>
                </a:solidFill>
                <a:latin typeface="Arial"/>
              </a:rPr>
              <a:t>the interplanetary space</a:t>
            </a:r>
            <a:endParaRPr lang="en-GB" sz="22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FFFF"/>
              </a:buClr>
              <a:buSzPct val="75000"/>
              <a:buFont typeface="Wingdings" charset="2"/>
              <a:buChar char=""/>
            </a:pPr>
            <a:r>
              <a:rPr lang="en-GB" sz="2200" spc="-1" dirty="0">
                <a:solidFill>
                  <a:srgbClr val="FFFFFF"/>
                </a:solidFill>
                <a:latin typeface="Arial"/>
              </a:rPr>
              <a:t>Historical reports – </a:t>
            </a:r>
            <a:r>
              <a:rPr lang="en-GB" sz="2200" b="0" strike="noStrike" spc="-1" dirty="0" err="1">
                <a:solidFill>
                  <a:srgbClr val="FFFFFF"/>
                </a:solidFill>
                <a:latin typeface="Arial"/>
              </a:rPr>
              <a:t>Hapgood</a:t>
            </a:r>
            <a:r>
              <a:rPr lang="en-GB" sz="2200" b="0" strike="noStrike" spc="-1" dirty="0">
                <a:solidFill>
                  <a:srgbClr val="FFFFFF"/>
                </a:solidFill>
                <a:latin typeface="Arial"/>
              </a:rPr>
              <a:t> &amp; Rothwell (1981), Piers &amp; Hawkes (1993)</a:t>
            </a: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buClr>
                <a:srgbClr val="00FFFF"/>
              </a:buClr>
              <a:buSzPct val="75000"/>
              <a:buFont typeface="Wingdings" charset="2"/>
              <a:buChar char=""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FFFFFF"/>
                </a:solidFill>
                <a:latin typeface="Arial"/>
              </a:rPr>
              <a:t>Leonid meteor storms – 1997, 2002:</a:t>
            </a:r>
            <a:endParaRPr lang="en-GB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FFFFFF"/>
                </a:solidFill>
                <a:latin typeface="Arial"/>
              </a:rPr>
              <a:t>     - 3 clusters of 15 – 150 meteors within few seconds</a:t>
            </a:r>
          </a:p>
          <a:p>
            <a:pPr>
              <a:spcBef>
                <a:spcPts val="439"/>
              </a:spcBef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FFFFFF"/>
                </a:solidFill>
                <a:latin typeface="Arial"/>
              </a:rPr>
              <a:t>September ϵ Perseid cluster (SPE) on 9 September 2016</a:t>
            </a:r>
          </a:p>
          <a:p>
            <a:pPr marL="0" indent="0">
              <a:spcBef>
                <a:spcPts val="439"/>
              </a:spcBef>
              <a:buNone/>
              <a:tabLst>
                <a:tab pos="0" algn="l"/>
              </a:tabLst>
            </a:pPr>
            <a:r>
              <a:rPr lang="en-GB" sz="2200" b="0" strike="noStrike" spc="-1" dirty="0">
                <a:solidFill>
                  <a:srgbClr val="FFFFFF"/>
                </a:solidFill>
                <a:latin typeface="Arial"/>
              </a:rPr>
              <a:t>(</a:t>
            </a:r>
            <a:r>
              <a:rPr lang="en-GB" sz="2200" b="0" strike="noStrike" spc="-1" dirty="0" err="1">
                <a:solidFill>
                  <a:srgbClr val="FFFFFF"/>
                </a:solidFill>
                <a:latin typeface="Arial"/>
              </a:rPr>
              <a:t>Koten</a:t>
            </a:r>
            <a:r>
              <a:rPr lang="en-GB" sz="2200" b="0" strike="noStrike" spc="-1" dirty="0">
                <a:solidFill>
                  <a:srgbClr val="FFFFFF"/>
                </a:solidFill>
                <a:latin typeface="Arial"/>
              </a:rPr>
              <a:t> et al., 2017, </a:t>
            </a:r>
            <a:r>
              <a:rPr lang="cs-CZ" sz="2200" b="0" strike="noStrike" spc="-1" dirty="0">
                <a:solidFill>
                  <a:srgbClr val="FFFFFF"/>
                </a:solidFill>
                <a:latin typeface="Arial"/>
              </a:rPr>
              <a:t>Čapek et al., 2022</a:t>
            </a:r>
            <a:r>
              <a:rPr lang="en-GB" sz="2200" b="0" strike="noStrike" spc="-1" dirty="0">
                <a:solidFill>
                  <a:srgbClr val="FFFFFF"/>
                </a:solidFill>
                <a:latin typeface="Arial"/>
              </a:rPr>
              <a:t>)</a:t>
            </a:r>
          </a:p>
          <a:p>
            <a:pPr>
              <a:spcBef>
                <a:spcPts val="439"/>
              </a:spcBef>
              <a:tabLst>
                <a:tab pos="0" algn="l"/>
              </a:tabLst>
            </a:pPr>
            <a:r>
              <a:rPr lang="en-GB" sz="2200" spc="-1" dirty="0">
                <a:solidFill>
                  <a:srgbClr val="FFFFFF"/>
                </a:solidFill>
                <a:latin typeface="Arial"/>
              </a:rPr>
              <a:t>Huge cluster above Scandinavia on 30 October 2022</a:t>
            </a:r>
            <a:endParaRPr lang="en-GB" sz="22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buNone/>
              <a:tabLst>
                <a:tab pos="0" algn="l"/>
              </a:tabLst>
            </a:pPr>
            <a:endParaRPr lang="en-GB" sz="2200" b="0" strike="noStrike" spc="-1" dirty="0">
              <a:latin typeface="Arial"/>
            </a:endParaRPr>
          </a:p>
          <a:p>
            <a:pPr>
              <a:spcBef>
                <a:spcPts val="439"/>
              </a:spcBef>
              <a:tabLst>
                <a:tab pos="0" algn="l"/>
              </a:tabLst>
            </a:pPr>
            <a:r>
              <a:rPr lang="en-GB" sz="2200" spc="-1" dirty="0">
                <a:latin typeface="Arial"/>
              </a:rPr>
              <a:t>Detailed analysis, modelling, double station data</a:t>
            </a:r>
          </a:p>
          <a:p>
            <a:pPr marL="0" indent="0">
              <a:spcBef>
                <a:spcPts val="439"/>
              </a:spcBef>
              <a:buNone/>
              <a:tabLst>
                <a:tab pos="0" algn="l"/>
              </a:tabLst>
            </a:pPr>
            <a:endParaRPr lang="en-GB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EA6E2-F8A1-0BF6-1AB7-8DE95CA6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Observation, instrumentation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07C2550-1A43-EECF-BA80-3F8FAC93224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7863" cy="4565650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26 June 2019 at </a:t>
            </a:r>
            <a:r>
              <a:rPr lang="cs-CZ" sz="2400" dirty="0"/>
              <a:t>7</a:t>
            </a:r>
            <a:r>
              <a:rPr lang="en-GB" sz="2400" dirty="0"/>
              <a:t>:</a:t>
            </a:r>
            <a:r>
              <a:rPr lang="cs-CZ" sz="2400" dirty="0"/>
              <a:t>1</a:t>
            </a:r>
            <a:r>
              <a:rPr lang="en-GB" sz="2400" dirty="0"/>
              <a:t>0:</a:t>
            </a:r>
            <a:r>
              <a:rPr lang="cs-CZ" sz="2400" dirty="0"/>
              <a:t>43</a:t>
            </a:r>
            <a:r>
              <a:rPr lang="en-GB" sz="2400" dirty="0"/>
              <a:t> UT</a:t>
            </a:r>
          </a:p>
          <a:p>
            <a:pPr>
              <a:defRPr/>
            </a:pPr>
            <a:r>
              <a:rPr lang="cs-CZ" sz="2400" dirty="0"/>
              <a:t>1</a:t>
            </a:r>
            <a:r>
              <a:rPr lang="en-GB" sz="2400" dirty="0"/>
              <a:t>0 meteors within 0.5 second </a:t>
            </a:r>
          </a:p>
          <a:p>
            <a:pPr>
              <a:defRPr/>
            </a:pPr>
            <a:r>
              <a:rPr lang="en-GB" sz="2400" dirty="0"/>
              <a:t>BRAMON EMM2/MA station operated by Edgar </a:t>
            </a:r>
            <a:r>
              <a:rPr lang="en-GB" sz="2400" dirty="0" err="1"/>
              <a:t>Merizio</a:t>
            </a:r>
            <a:endParaRPr lang="en-GB" sz="2400" dirty="0"/>
          </a:p>
          <a:p>
            <a:pPr>
              <a:defRPr/>
            </a:pPr>
            <a:r>
              <a:rPr lang="en-GB" sz="2400" dirty="0"/>
              <a:t>São Lu</a:t>
            </a:r>
            <a:r>
              <a:rPr lang="cs-CZ" sz="2400" dirty="0"/>
              <a:t>í</a:t>
            </a:r>
            <a:r>
              <a:rPr lang="en-GB" sz="2400" dirty="0"/>
              <a:t>s (2°28'21.72"S, 315°48'20.513"E, 81 m)</a:t>
            </a:r>
          </a:p>
          <a:p>
            <a:pPr marL="0" indent="0">
              <a:buNone/>
              <a:defRPr/>
            </a:pPr>
            <a:r>
              <a:rPr lang="en-GB" sz="2400" dirty="0"/>
              <a:t>(northern Brazil)</a:t>
            </a:r>
          </a:p>
          <a:p>
            <a:pPr>
              <a:defRPr/>
            </a:pPr>
            <a:r>
              <a:rPr lang="en-GB" sz="2400" dirty="0"/>
              <a:t>only single station</a:t>
            </a:r>
          </a:p>
          <a:p>
            <a:pPr>
              <a:defRPr/>
            </a:pPr>
            <a:r>
              <a:rPr lang="en-GB" sz="2400" dirty="0"/>
              <a:t>Samsung SCB-2000</a:t>
            </a:r>
          </a:p>
          <a:p>
            <a:pPr>
              <a:defRPr/>
            </a:pPr>
            <a:r>
              <a:rPr lang="en-GB" sz="2400" dirty="0"/>
              <a:t>720x480 </a:t>
            </a:r>
            <a:r>
              <a:rPr lang="en-GB" sz="2400" dirty="0" err="1"/>
              <a:t>px</a:t>
            </a:r>
            <a:r>
              <a:rPr lang="en-GB" sz="2400" dirty="0"/>
              <a:t>, 30 fps</a:t>
            </a:r>
          </a:p>
          <a:p>
            <a:pPr>
              <a:defRPr/>
            </a:pPr>
            <a:r>
              <a:rPr lang="en-GB" sz="2400" dirty="0"/>
              <a:t>Az = 35°, </a:t>
            </a:r>
            <a:r>
              <a:rPr lang="en-GB" sz="2400" dirty="0" err="1"/>
              <a:t>elev</a:t>
            </a:r>
            <a:r>
              <a:rPr lang="en-GB" sz="2400" dirty="0"/>
              <a:t> = 45°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sz="2400" dirty="0"/>
              <a:t>                                                          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51021B-0710-628C-7F60-4F73B90CB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128994" cy="3313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ACC11-0B06-A11B-183C-3074158D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γ</a:t>
            </a:r>
            <a:r>
              <a:rPr lang="en-GB" dirty="0"/>
              <a:t> </a:t>
            </a:r>
            <a:r>
              <a:rPr lang="en-GB" dirty="0" err="1"/>
              <a:t>Sculptids</a:t>
            </a:r>
            <a:r>
              <a:rPr lang="en-GB" dirty="0"/>
              <a:t> (GSC)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852976-53CB-66A9-7CAA-1406CCDE4D1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435279" cy="4781128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Suspected shower membership</a:t>
            </a:r>
          </a:p>
          <a:p>
            <a:pPr>
              <a:defRPr/>
            </a:pPr>
            <a:r>
              <a:rPr lang="en-GB" sz="2400" dirty="0"/>
              <a:t>IAU MDC working list of meteor showers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First step – search for a single station solution consistent with this meteor shower</a:t>
            </a:r>
          </a:p>
          <a:p>
            <a:pPr>
              <a:defRPr/>
            </a:pPr>
            <a:r>
              <a:rPr lang="en-GB" sz="2400" dirty="0"/>
              <a:t>The brightest meteor – similar radiant but smaller velocity</a:t>
            </a:r>
          </a:p>
          <a:p>
            <a:pPr>
              <a:defRPr/>
            </a:pPr>
            <a:r>
              <a:rPr lang="en-GB" sz="2400" dirty="0"/>
              <a:t>Shower V</a:t>
            </a:r>
            <a:r>
              <a:rPr lang="en-GB" sz="2400" baseline="-25000" dirty="0"/>
              <a:t>G</a:t>
            </a:r>
            <a:r>
              <a:rPr lang="en-GB" sz="2400" dirty="0"/>
              <a:t> = 63,5 km/s</a:t>
            </a:r>
          </a:p>
          <a:p>
            <a:pPr>
              <a:defRPr/>
            </a:pPr>
            <a:r>
              <a:rPr lang="en-GB" sz="2400" dirty="0"/>
              <a:t>Solution</a:t>
            </a:r>
            <a:r>
              <a:rPr lang="cs-CZ" sz="2400" dirty="0"/>
              <a:t> </a:t>
            </a:r>
            <a:r>
              <a:rPr lang="en-GB" sz="2400" dirty="0"/>
              <a:t>#1 V</a:t>
            </a:r>
            <a:r>
              <a:rPr lang="en-GB" sz="2400" baseline="-25000" dirty="0"/>
              <a:t>G</a:t>
            </a:r>
            <a:r>
              <a:rPr lang="en-GB" sz="2400" dirty="0"/>
              <a:t> ~ 46 km/s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  <a:p>
            <a:pPr marL="0" indent="0">
              <a:buNone/>
              <a:defRPr/>
            </a:pPr>
            <a:endParaRPr lang="en-GB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9CB9F2-CB10-5466-ACA1-C98DF1B8B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6912"/>
            <a:ext cx="9144000" cy="687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DD74D-E017-79A0-F7E9-D4BB118E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Single station solutions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6B375E-569E-551C-CDD0-FCF22AD0B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01762"/>
            <a:ext cx="7489412" cy="54609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14435-5CD2-2464-1A29-359F850E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Solution #1 - GSC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6753F04-D53A-635E-BA2E-ADD69871F47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GSC radiant, lower velocity (~ 46 km/s)</a:t>
            </a:r>
          </a:p>
          <a:p>
            <a:pPr>
              <a:defRPr/>
            </a:pPr>
            <a:r>
              <a:rPr lang="en-GB" sz="2400" dirty="0"/>
              <a:t>Beginning height between 99 and 110 km</a:t>
            </a:r>
          </a:p>
          <a:p>
            <a:pPr marL="0" indent="0">
              <a:buNone/>
              <a:defRPr/>
            </a:pPr>
            <a:endParaRPr lang="en-GB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D9BF2B-CC85-45C5-CA51-9323D38AA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21014"/>
            <a:ext cx="5628537" cy="41203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EEF1D-F3C6-AB95-955C-35B58CCD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Solution #2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BA93F5-E51A-FC06-59E1-4C411AD5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13763" cy="5141913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α</a:t>
            </a:r>
            <a:r>
              <a:rPr lang="en-GB" sz="2400" baseline="-25000" dirty="0"/>
              <a:t>G</a:t>
            </a:r>
            <a:r>
              <a:rPr lang="en-GB" sz="2400" dirty="0"/>
              <a:t> = 340⁰,  </a:t>
            </a:r>
            <a:r>
              <a:rPr lang="el-GR" sz="2400" dirty="0"/>
              <a:t>δ</a:t>
            </a:r>
            <a:r>
              <a:rPr lang="en-GB" sz="2400" baseline="-25000" dirty="0"/>
              <a:t>G</a:t>
            </a:r>
            <a:r>
              <a:rPr lang="en-GB" sz="2400" dirty="0"/>
              <a:t> = -58.5⁰, V</a:t>
            </a:r>
            <a:r>
              <a:rPr lang="en-GB" sz="2400" baseline="-25000" dirty="0"/>
              <a:t>G</a:t>
            </a:r>
            <a:r>
              <a:rPr lang="en-GB" sz="2400" dirty="0"/>
              <a:t> = 43,8 km/s (main fragment)</a:t>
            </a:r>
          </a:p>
          <a:p>
            <a:pPr>
              <a:defRPr/>
            </a:pPr>
            <a:r>
              <a:rPr lang="en-GB" sz="2400" dirty="0"/>
              <a:t>Beginning heights 99 – 107 km</a:t>
            </a:r>
            <a:r>
              <a:rPr lang="en-GB" sz="1600" dirty="0"/>
              <a:t>    </a:t>
            </a:r>
            <a:endParaRPr lang="en-GB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BDAF81-564F-6EB6-6C38-CB725B852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69" y="2564904"/>
            <a:ext cx="5477343" cy="41987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61489-6AD6-51AF-F8C2-7C2489A9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Solution #3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652AB-69E8-B9F5-DB82-1F018E86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1139825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α</a:t>
            </a:r>
            <a:r>
              <a:rPr lang="en-GB" sz="2400" baseline="-25000" dirty="0"/>
              <a:t>G</a:t>
            </a:r>
            <a:r>
              <a:rPr lang="en-GB" sz="2400" dirty="0"/>
              <a:t> = 357.5⁰,  </a:t>
            </a:r>
            <a:r>
              <a:rPr lang="el-GR" sz="2400" dirty="0"/>
              <a:t>δ</a:t>
            </a:r>
            <a:r>
              <a:rPr lang="en-GB" sz="2400" baseline="-25000" dirty="0"/>
              <a:t>G</a:t>
            </a:r>
            <a:r>
              <a:rPr lang="en-GB" sz="2400" dirty="0"/>
              <a:t> = -1.15⁰, V</a:t>
            </a:r>
            <a:r>
              <a:rPr lang="en-GB" sz="2400" baseline="-25000" dirty="0"/>
              <a:t>G</a:t>
            </a:r>
            <a:r>
              <a:rPr lang="en-GB" sz="2400" dirty="0"/>
              <a:t> = 58.7 km/s</a:t>
            </a:r>
          </a:p>
          <a:p>
            <a:pPr>
              <a:defRPr/>
            </a:pPr>
            <a:r>
              <a:rPr lang="en-GB" sz="2400" dirty="0"/>
              <a:t>Beginning heights 95 – 108 km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25D983-42EA-6C7E-6691-094B05BF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5628762" cy="4218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61489-6AD6-51AF-F8C2-7C2489A9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Geocentric radiant – 3 solutions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B6772C-89AF-DDED-517A-965345AE2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59"/>
            <a:ext cx="7081902" cy="53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61504"/>
      </p:ext>
    </p:extLst>
  </p:cSld>
  <p:clrMapOvr>
    <a:masterClrMapping/>
  </p:clrMapOvr>
</p:sld>
</file>

<file path=ppt/theme/theme1.xml><?xml version="1.0" encoding="utf-8"?>
<a:theme xmlns:a="http://schemas.openxmlformats.org/drawingml/2006/main" name="Oběžná dráha">
  <a:themeElements>
    <a:clrScheme name="Oběžná dráha 3">
      <a:dk1>
        <a:srgbClr val="000066"/>
      </a:dk1>
      <a:lt1>
        <a:srgbClr val="FFFFFF"/>
      </a:lt1>
      <a:dk2>
        <a:srgbClr val="000099"/>
      </a:dk2>
      <a:lt2>
        <a:srgbClr val="9FBFFF"/>
      </a:lt2>
      <a:accent1>
        <a:srgbClr val="0099CC"/>
      </a:accent1>
      <a:accent2>
        <a:srgbClr val="00CC66"/>
      </a:accent2>
      <a:accent3>
        <a:srgbClr val="AAAACA"/>
      </a:accent3>
      <a:accent4>
        <a:srgbClr val="DADADA"/>
      </a:accent4>
      <a:accent5>
        <a:srgbClr val="AACAE2"/>
      </a:accent5>
      <a:accent6>
        <a:srgbClr val="00B95C"/>
      </a:accent6>
      <a:hlink>
        <a:srgbClr val="00FFFF"/>
      </a:hlink>
      <a:folHlink>
        <a:srgbClr val="CDE6FF"/>
      </a:folHlink>
    </a:clrScheme>
    <a:fontScheme name="Oběžná drá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13348</TotalTime>
  <Words>687</Words>
  <Application>Microsoft Office PowerPoint</Application>
  <PresentationFormat>Předvádění na obrazovce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Wingdings</vt:lpstr>
      <vt:lpstr>Oběžná dráha</vt:lpstr>
      <vt:lpstr>26 June 2019 Brazil meteor cluster</vt:lpstr>
      <vt:lpstr>Meteor clusters</vt:lpstr>
      <vt:lpstr>Observation, instrumentation</vt:lpstr>
      <vt:lpstr>γ Sculptids (GSC)</vt:lpstr>
      <vt:lpstr>Single station solutions</vt:lpstr>
      <vt:lpstr>Solution #1 - GSC</vt:lpstr>
      <vt:lpstr>Solution #2</vt:lpstr>
      <vt:lpstr>Solution #3</vt:lpstr>
      <vt:lpstr>Geocentric radiant – 3 solutions</vt:lpstr>
      <vt:lpstr>Fragments displacement</vt:lpstr>
      <vt:lpstr>Age of cluster</vt:lpstr>
      <vt:lpstr>Fragmentation scenarios</vt:lpstr>
      <vt:lpstr>Comparison </vt:lpstr>
      <vt:lpstr>Summary</vt:lpstr>
      <vt:lpstr>Acknowledgments </vt:lpstr>
    </vt:vector>
  </TitlesOfParts>
  <Company>MPH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PAVEL</dc:creator>
  <cp:lastModifiedBy>Pavel K</cp:lastModifiedBy>
  <cp:revision>966</cp:revision>
  <dcterms:created xsi:type="dcterms:W3CDTF">2008-05-02T07:00:33Z</dcterms:created>
  <dcterms:modified xsi:type="dcterms:W3CDTF">2024-09-21T10:53:46Z</dcterms:modified>
</cp:coreProperties>
</file>